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88" y="-78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677E-48E9-449F-A003-A5CD679CBE1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2F387-6340-468F-8DB6-7F7FE2E9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0E13-198E-47FE-B905-C8EB3A9E9C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2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22809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22" indent="-307022" algn="l" defTabSz="1228095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06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113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15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204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24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28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33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376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09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3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17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22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27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30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35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2.m4a"/><Relationship Id="rId7" Type="http://schemas.openxmlformats.org/officeDocument/2006/relationships/image" Target="../media/image12.pn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6"/>
            <a:ext cx="16459200" cy="9144000"/>
          </a:xfrm>
          <a:prstGeom prst="rect">
            <a:avLst/>
          </a:prstGeom>
        </p:spPr>
      </p:pic>
      <p:pic>
        <p:nvPicPr>
          <p:cNvPr id="4" name="5c249dca63615">
            <a:hlinkClick r:id="" action="ppaction://media"/>
            <a:extLst>
              <a:ext uri="{FF2B5EF4-FFF2-40B4-BE49-F238E27FC236}">
                <a16:creationId xmlns="" xmlns:a16="http://schemas.microsoft.com/office/drawing/2014/main" id="{0C2E4BA3-B24D-4B1E-A3BF-7E609E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4273" end="8371.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210401" y="1604450"/>
            <a:ext cx="657940" cy="6498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4" r="10229" b="9282"/>
          <a:stretch/>
        </p:blipFill>
        <p:spPr>
          <a:xfrm rot="20684289">
            <a:off x="11835430" y="4830603"/>
            <a:ext cx="3027428" cy="2869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6445" y="3206202"/>
            <a:ext cx="8319052" cy="149370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sz="8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9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63" objId="4"/>
        <p14:stopEvt time="819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" y="101856"/>
            <a:ext cx="16459200" cy="914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EFADD72-2B86-4A04-98EE-E6EDD931506F}"/>
              </a:ext>
            </a:extLst>
          </p:cNvPr>
          <p:cNvSpPr txBox="1"/>
          <p:nvPr/>
        </p:nvSpPr>
        <p:spPr>
          <a:xfrm>
            <a:off x="4595617" y="3685077"/>
            <a:ext cx="9157915" cy="1559401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9400" b="1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2. Tìm hiểu bài</a:t>
            </a:r>
            <a:endParaRPr lang="en-US" altLang="zh-CN" sz="9400" b="1" dirty="0">
              <a:solidFill>
                <a:prstClr val="black"/>
              </a:solidFill>
              <a:latin typeface="HP001 4H" pitchFamily="34" charset="-127"/>
              <a:ea typeface="HP001 4H" pitchFamily="34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8920" y="1850197"/>
            <a:ext cx="7815569" cy="54436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7CB3EC4-5F6A-4C9F-A00D-B9892F51D7D2}"/>
              </a:ext>
            </a:extLst>
          </p:cNvPr>
          <p:cNvSpPr txBox="1"/>
          <p:nvPr/>
        </p:nvSpPr>
        <p:spPr>
          <a:xfrm>
            <a:off x="3432188" y="3685058"/>
            <a:ext cx="11484771" cy="1559401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94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2. Tìm hiểu bài</a:t>
            </a:r>
            <a:endParaRPr lang="zh-CN" altLang="en-US" sz="94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1E1F277-60BB-40EA-9279-0378B04C6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605" r="93837">
                        <a14:foregroundMark x1="75349" y1="45814" x2="81977" y2="41047"/>
                        <a14:foregroundMark x1="75698" y1="42558" x2="72674" y2="42326"/>
                        <a14:foregroundMark x1="12674" y1="71163" x2="10349" y2="71860"/>
                        <a14:foregroundMark x1="9767" y1="71860" x2="9767" y2="71860"/>
                        <a14:foregroundMark x1="9302" y1="69302" x2="9302" y2="69302"/>
                        <a14:foregroundMark x1="8605" y1="70930" x2="9070" y2="71860"/>
                        <a14:foregroundMark x1="63953" y1="58023" x2="63953" y2="58023"/>
                        <a14:foregroundMark x1="65814" y1="58488" x2="79767" y2="57442"/>
                        <a14:foregroundMark x1="88605" y1="55465" x2="93837" y2="55465"/>
                        <a14:foregroundMark x1="66047" y1="56512" x2="88605" y2="57326"/>
                        <a14:foregroundMark x1="88605" y1="57326" x2="91395" y2="56744"/>
                        <a14:foregroundMark x1="34419" y1="80698" x2="34419" y2="80698"/>
                        <a14:foregroundMark x1="31628" y1="80233" x2="31628" y2="8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19" y="5244460"/>
            <a:ext cx="3008516" cy="297137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="" xmlns:a16="http://schemas.microsoft.com/office/drawing/2014/main" id="{607E9951-F159-4830-A7EE-32F817FC28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44775" y="8043333"/>
            <a:ext cx="82296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7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9"/>
            <a:ext cx="16459205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EBB499-2113-410D-B34D-F220A20981A7}"/>
              </a:ext>
            </a:extLst>
          </p:cNvPr>
          <p:cNvSpPr txBox="1"/>
          <p:nvPr/>
        </p:nvSpPr>
        <p:spPr>
          <a:xfrm>
            <a:off x="381000" y="457200"/>
            <a:ext cx="15880023" cy="1786090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5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" câu chuyện cổ tích " này ai là người sinh ra đầu tiên?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425259"/>
            <a:ext cx="1493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Trẻ em được sinh ra đầu tiên trên Trái Đất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Trái Đất lúc đó chỉ toàn là trẻ em, cảnh vật trống vắng, trụi trần, không dáng cây, ngọn cỏ.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105400"/>
            <a:ext cx="1508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239000"/>
            <a:ext cx="1478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2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5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EBB499-2113-410D-B34D-F220A20981A7}"/>
              </a:ext>
            </a:extLst>
          </p:cNvPr>
          <p:cNvSpPr txBox="1"/>
          <p:nvPr/>
        </p:nvSpPr>
        <p:spPr>
          <a:xfrm>
            <a:off x="381000" y="457200"/>
            <a:ext cx="15880023" cy="1786090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r>
              <a:rPr lang="en-US" sz="5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4, 5, 6, 7)    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8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5" cy="914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5068" y="762000"/>
            <a:ext cx="15129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nghĩa của bài thơ này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59363"/>
            <a:ext cx="1493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Thể hiện tình cảm yêu mến trẻ em / Ca ngợi trẻ em , thể hiện tình cảm trân trọng của người lớn đối với trẻ em / Mọi sự thay đổi trên trái đất đều vì trẻ em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5" cy="914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DA49FBE-E73A-4D7D-BF33-0D225AC39A9E}"/>
              </a:ext>
            </a:extLst>
          </p:cNvPr>
          <p:cNvSpPr txBox="1"/>
          <p:nvPr/>
        </p:nvSpPr>
        <p:spPr>
          <a:xfrm>
            <a:off x="2128695" y="609572"/>
            <a:ext cx="8448712" cy="862760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pPr defTabSz="614477"/>
            <a:r>
              <a:rPr lang="nl-NL" sz="4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Ý nghĩa của câu chuyện là gì</a:t>
            </a: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48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4">
            <a:extLst>
              <a:ext uri="{FF2B5EF4-FFF2-40B4-BE49-F238E27FC236}">
                <a16:creationId xmlns="" xmlns:a16="http://schemas.microsoft.com/office/drawing/2014/main" id="{3FADE001-B37F-488E-B6D4-5999FE8BEED3}"/>
              </a:ext>
            </a:extLst>
          </p:cNvPr>
          <p:cNvGrpSpPr/>
          <p:nvPr/>
        </p:nvGrpSpPr>
        <p:grpSpPr>
          <a:xfrm>
            <a:off x="1143720" y="1548727"/>
            <a:ext cx="14436409" cy="6597747"/>
            <a:chOff x="1179194" y="781050"/>
            <a:chExt cx="4112895" cy="1756410"/>
          </a:xfrm>
        </p:grpSpPr>
        <p:sp>
          <p:nvSpPr>
            <p:cNvPr id="25" name="矩形: 圆角 5">
              <a:extLst>
                <a:ext uri="{FF2B5EF4-FFF2-40B4-BE49-F238E27FC236}">
                  <a16:creationId xmlns="" xmlns:a16="http://schemas.microsoft.com/office/drawing/2014/main" id="{310384C8-3801-47B3-9743-558D3E1BDC1E}"/>
                </a:ext>
              </a:extLst>
            </p:cNvPr>
            <p:cNvSpPr/>
            <p:nvPr/>
          </p:nvSpPr>
          <p:spPr>
            <a:xfrm>
              <a:off x="1303971" y="887730"/>
              <a:ext cx="3863340" cy="154305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14477" defTabSz="614477">
                <a:lnSpc>
                  <a:spcPct val="150000"/>
                </a:lnSpc>
              </a:pPr>
              <a:endParaRPr lang="zh-CN" altLang="en-US" sz="2700" dirty="0">
                <a:solidFill>
                  <a:srgbClr val="396B67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6" name="矩形: 圆角 6">
              <a:extLst>
                <a:ext uri="{FF2B5EF4-FFF2-40B4-BE49-F238E27FC236}">
                  <a16:creationId xmlns="" xmlns:a16="http://schemas.microsoft.com/office/drawing/2014/main" id="{D65F647B-048F-4FAC-A0ED-2E50A58317FA}"/>
                </a:ext>
              </a:extLst>
            </p:cNvPr>
            <p:cNvSpPr/>
            <p:nvPr/>
          </p:nvSpPr>
          <p:spPr>
            <a:xfrm>
              <a:off x="1179194" y="781050"/>
              <a:ext cx="4112895" cy="1756410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477"/>
              <a:endParaRPr lang="zh-CN" alt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AAB61E-CB64-4327-8CA6-1A34BE6402B6}"/>
              </a:ext>
            </a:extLst>
          </p:cNvPr>
          <p:cNvSpPr txBox="1"/>
          <p:nvPr/>
        </p:nvSpPr>
        <p:spPr>
          <a:xfrm>
            <a:off x="2128695" y="2569559"/>
            <a:ext cx="12730305" cy="4556079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pPr algn="just"/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thơ tràn đầy tình yêu mến đối với con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người,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 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em. 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  em  cần  được  yêu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thương,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  dỗ,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  sóc.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 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 những gì tốt đẹp nhất đều dành cho trẻ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em.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vật,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 người sinh ra là vì trẻ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em,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yêu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mến,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 đỡ trẻ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2772" y="294101"/>
            <a:ext cx="7817012" cy="1493702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pPr algn="ctr" defTabSz="614477"/>
            <a:r>
              <a:rPr lang="en-US" sz="89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89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2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0" y="0"/>
            <a:ext cx="14814260" cy="914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3F81AA4-90E5-43A7-B48A-C26BA01E9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7907" r="15330" b="15730"/>
          <a:stretch/>
        </p:blipFill>
        <p:spPr>
          <a:xfrm>
            <a:off x="-208637" y="-204388"/>
            <a:ext cx="17519774" cy="105169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2EA15CF-2041-4652-9A83-5F6BC6444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12116253" y="-308145"/>
            <a:ext cx="5194884" cy="4810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868C64-3AED-4C42-BA5F-67984CC21DF1}"/>
              </a:ext>
            </a:extLst>
          </p:cNvPr>
          <p:cNvSpPr txBox="1"/>
          <p:nvPr/>
        </p:nvSpPr>
        <p:spPr>
          <a:xfrm>
            <a:off x="1752600" y="4284037"/>
            <a:ext cx="14859000" cy="1139759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pPr algn="ctr" defTabSz="55473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-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Học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thuộc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bài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thơ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: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Chuyện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cổ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tích</a:t>
            </a:r>
            <a:r>
              <a:rPr lang="en-US" altLang="zh-CN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về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loài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người</a:t>
            </a:r>
            <a:r>
              <a:rPr lang="en-US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78686A-A832-4248-B97F-FF2DE63399EF}"/>
              </a:ext>
            </a:extLst>
          </p:cNvPr>
          <p:cNvSpPr txBox="1"/>
          <p:nvPr/>
        </p:nvSpPr>
        <p:spPr>
          <a:xfrm>
            <a:off x="2889429" y="5410200"/>
            <a:ext cx="11492607" cy="862760"/>
          </a:xfrm>
          <a:prstGeom prst="rect">
            <a:avLst/>
          </a:prstGeom>
          <a:noFill/>
        </p:spPr>
        <p:txBody>
          <a:bodyPr wrap="square" lIns="122895" tIns="61448" rIns="122895" bIns="61448">
            <a:spAutoFit/>
          </a:bodyPr>
          <a:lstStyle/>
          <a:p>
            <a:pPr defTabSz="554736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- </a:t>
            </a:r>
            <a:r>
              <a:rPr lang="vi-VN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Chuẩn </a:t>
            </a:r>
            <a:r>
              <a:rPr lang="vi-VN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bị bà</a:t>
            </a: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i </a:t>
            </a:r>
            <a:r>
              <a:rPr lang="en-US" altLang="zh-CN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tập</a:t>
            </a: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tiếp</a:t>
            </a:r>
            <a:r>
              <a:rPr lang="en-US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theo</a:t>
            </a:r>
            <a:r>
              <a:rPr lang="vi-VN" altLang="zh-C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1281" y="3297009"/>
            <a:ext cx="5528901" cy="1025921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algn="ctr" defTabSz="614477"/>
            <a:r>
              <a:rPr lang="en-US" sz="5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2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59200" cy="914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962353" y="2479154"/>
            <a:ext cx="9122699" cy="2790508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defTabSz="614477"/>
            <a:r>
              <a:rPr lang="vi-VN" altLang="zh-CN" sz="8700" b="1" dirty="0">
                <a:solidFill>
                  <a:srgbClr val="0070C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Cảm ơn và chào</a:t>
            </a:r>
          </a:p>
          <a:p>
            <a:pPr defTabSz="614477"/>
            <a:r>
              <a:rPr lang="vi-VN" altLang="zh-CN" sz="8700" b="1" dirty="0">
                <a:solidFill>
                  <a:srgbClr val="0070C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tạm biệt các em</a:t>
            </a:r>
            <a:r>
              <a:rPr lang="en-US" altLang="zh-CN" sz="8700" b="1" dirty="0">
                <a:solidFill>
                  <a:srgbClr val="0070C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!</a:t>
            </a:r>
            <a:endParaRPr lang="zh-CN" altLang="en-US" sz="8700" b="1" dirty="0">
              <a:solidFill>
                <a:srgbClr val="0070C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08" y="3462547"/>
            <a:ext cx="6501384" cy="6421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3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1643044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152400"/>
            <a:ext cx="5638800" cy="3124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0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914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959608" y="4343400"/>
            <a:ext cx="10648372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Chuyện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cổ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tích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về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loài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altLang="zh-CN" sz="6500" b="1" dirty="0" err="1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người</a:t>
            </a:r>
            <a:r>
              <a:rPr lang="en-US" altLang="zh-CN" sz="6500" b="1" dirty="0" smtClean="0">
                <a:solidFill>
                  <a:srgbClr val="0033CC"/>
                </a:solidFill>
                <a:latin typeface="HP001 4H" pitchFamily="34" charset="-127"/>
                <a:ea typeface="HP001 4H" pitchFamily="34" charset="-127"/>
              </a:rPr>
              <a:t>  </a:t>
            </a:r>
            <a:endParaRPr lang="zh-CN" altLang="en-US" sz="6500" b="1" dirty="0">
              <a:solidFill>
                <a:srgbClr val="0033CC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="" xmlns:a16="http://schemas.microsoft.com/office/drawing/2014/main" id="{333EECC6-EBF7-479C-B0FA-0A470AAC2D1D}"/>
              </a:ext>
            </a:extLst>
          </p:cNvPr>
          <p:cNvSpPr txBox="1"/>
          <p:nvPr/>
        </p:nvSpPr>
        <p:spPr>
          <a:xfrm>
            <a:off x="6171322" y="3194368"/>
            <a:ext cx="4247948" cy="1149032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65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Tập </a:t>
            </a:r>
            <a:r>
              <a:rPr lang="vi-VN" altLang="zh-CN" sz="6500" b="1" spc="403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đọc</a:t>
            </a:r>
            <a:endParaRPr lang="zh-CN" altLang="en-US" sz="6500" b="1" spc="403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0352" y="2241516"/>
            <a:ext cx="9666883" cy="779700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defTabSz="614009"/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Thứ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4300" dirty="0" err="1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tư</a:t>
            </a:r>
            <a:r>
              <a:rPr lang="en-US" sz="43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,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ngày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4300" dirty="0" smtClean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26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tháng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1 </a:t>
            </a:r>
            <a:r>
              <a:rPr lang="en-US" sz="4300" dirty="0" err="1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năm</a:t>
            </a:r>
            <a:r>
              <a:rPr lang="en-US" sz="4300" dirty="0">
                <a:solidFill>
                  <a:prstClr val="black"/>
                </a:solidFill>
                <a:latin typeface="HP001 4H" pitchFamily="34" charset="-127"/>
                <a:ea typeface="HP001 4H" pitchFamily="34" charset="-127"/>
              </a:rPr>
              <a:t> 2022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4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40"/>
            <a:ext cx="16459200" cy="914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4332" y="1857611"/>
            <a:ext cx="8892048" cy="6193420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="" xmlns:a16="http://schemas.microsoft.com/office/drawing/2014/main" id="{5E6BFDD1-B61F-4516-8509-DAE35E68441F}"/>
              </a:ext>
            </a:extLst>
          </p:cNvPr>
          <p:cNvGrpSpPr/>
          <p:nvPr/>
        </p:nvGrpSpPr>
        <p:grpSpPr>
          <a:xfrm>
            <a:off x="5615602" y="1736329"/>
            <a:ext cx="1135509" cy="1121491"/>
            <a:chOff x="3529981" y="507683"/>
            <a:chExt cx="598350" cy="598350"/>
          </a:xfrm>
        </p:grpSpPr>
        <p:sp>
          <p:nvSpPr>
            <p:cNvPr id="10" name="椭圆 6">
              <a:extLst>
                <a:ext uri="{FF2B5EF4-FFF2-40B4-BE49-F238E27FC236}">
                  <a16:creationId xmlns="" xmlns:a16="http://schemas.microsoft.com/office/drawing/2014/main" id="{FE98DC86-893A-4E30-97A6-772A08AF188A}"/>
                </a:ext>
              </a:extLst>
            </p:cNvPr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009"/>
              <a:endParaRPr lang="zh-CN" altLang="en-US" sz="4000" b="1">
                <a:solidFill>
                  <a:srgbClr val="4F81BD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="" xmlns:a16="http://schemas.microsoft.com/office/drawing/2014/main" id="{59E991D7-3C04-4FC3-8352-697BBF211355}"/>
                </a:ext>
              </a:extLst>
            </p:cNvPr>
            <p:cNvSpPr txBox="1"/>
            <p:nvPr/>
          </p:nvSpPr>
          <p:spPr>
            <a:xfrm>
              <a:off x="3715841" y="701226"/>
              <a:ext cx="206274" cy="3776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14009"/>
              <a:r>
                <a:rPr lang="en-US" altLang="zh-CN" sz="4000" b="1" dirty="0">
                  <a:solidFill>
                    <a:srgbClr val="00B05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HP001 4H" pitchFamily="34" charset="-127"/>
                  <a:ea typeface="HP001 4H" pitchFamily="34" charset="-127"/>
                  <a:cs typeface="Arial" panose="020B0604020202020204" pitchFamily="34" charset="0"/>
                </a:rPr>
                <a:t>1</a:t>
              </a:r>
              <a:endParaRPr lang="zh-CN" altLang="en-US" sz="40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HP001 4H" pitchFamily="34" charset="-127"/>
                <a:ea typeface="HP001 4H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5">
            <a:extLst>
              <a:ext uri="{FF2B5EF4-FFF2-40B4-BE49-F238E27FC236}">
                <a16:creationId xmlns="" xmlns:a16="http://schemas.microsoft.com/office/drawing/2014/main" id="{B916CAF9-7B18-4ADC-B6BB-170AC1733D84}"/>
              </a:ext>
            </a:extLst>
          </p:cNvPr>
          <p:cNvGrpSpPr/>
          <p:nvPr/>
        </p:nvGrpSpPr>
        <p:grpSpPr>
          <a:xfrm>
            <a:off x="5615602" y="3450509"/>
            <a:ext cx="1135509" cy="1121491"/>
            <a:chOff x="3538724" y="332395"/>
            <a:chExt cx="598350" cy="598350"/>
          </a:xfrm>
        </p:grpSpPr>
        <p:sp>
          <p:nvSpPr>
            <p:cNvPr id="13" name="椭圆 6">
              <a:extLst>
                <a:ext uri="{FF2B5EF4-FFF2-40B4-BE49-F238E27FC236}">
                  <a16:creationId xmlns="" xmlns:a16="http://schemas.microsoft.com/office/drawing/2014/main" id="{5FE2C2C6-0EBB-4108-AEA6-6F63C652A14E}"/>
                </a:ext>
              </a:extLst>
            </p:cNvPr>
            <p:cNvSpPr/>
            <p:nvPr/>
          </p:nvSpPr>
          <p:spPr>
            <a:xfrm>
              <a:off x="3538724" y="332395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4009"/>
              <a:endParaRPr lang="zh-CN" altLang="en-US" sz="4000" b="1">
                <a:solidFill>
                  <a:srgbClr val="4F81BD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="" xmlns:a16="http://schemas.microsoft.com/office/drawing/2014/main" id="{003811F4-CD56-4F50-8C29-83B152DB32B4}"/>
                </a:ext>
              </a:extLst>
            </p:cNvPr>
            <p:cNvSpPr txBox="1"/>
            <p:nvPr/>
          </p:nvSpPr>
          <p:spPr>
            <a:xfrm>
              <a:off x="3724584" y="539454"/>
              <a:ext cx="247664" cy="3776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14009"/>
              <a:r>
                <a:rPr lang="vi-VN" altLang="zh-CN" sz="4000" b="1" dirty="0">
                  <a:solidFill>
                    <a:srgbClr val="00B05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HP001 4H" pitchFamily="34" charset="-127"/>
                  <a:ea typeface="HP001 4H" pitchFamily="34" charset="-127"/>
                  <a:cs typeface="Arial" panose="020B0604020202020204" pitchFamily="34" charset="0"/>
                </a:rPr>
                <a:t>2</a:t>
              </a:r>
              <a:endParaRPr lang="zh-CN" altLang="en-US" sz="40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HP001 4H" pitchFamily="34" charset="-127"/>
                <a:ea typeface="HP001 4H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8">
            <a:extLst>
              <a:ext uri="{FF2B5EF4-FFF2-40B4-BE49-F238E27FC236}">
                <a16:creationId xmlns="" xmlns:a16="http://schemas.microsoft.com/office/drawing/2014/main" id="{1A2DF6DC-361D-43A0-AE25-712F6DD8DA9D}"/>
              </a:ext>
            </a:extLst>
          </p:cNvPr>
          <p:cNvSpPr/>
          <p:nvPr/>
        </p:nvSpPr>
        <p:spPr>
          <a:xfrm>
            <a:off x="7593054" y="1952583"/>
            <a:ext cx="249387" cy="738664"/>
          </a:xfrm>
          <a:prstGeom prst="rect">
            <a:avLst/>
          </a:prstGeom>
        </p:spPr>
        <p:txBody>
          <a:bodyPr wrap="none" lIns="122799" tIns="61399" rIns="122799" bIns="61399">
            <a:spAutoFit/>
          </a:bodyPr>
          <a:lstStyle/>
          <a:p>
            <a:pPr defTabSz="614009"/>
            <a:endParaRPr lang="zh-CN" altLang="en-US" sz="4000" b="1" dirty="0">
              <a:solidFill>
                <a:srgbClr val="4F81BD"/>
              </a:solidFill>
              <a:latin typeface="HP001 4 hàng" panose="020B06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="" xmlns:a16="http://schemas.microsoft.com/office/drawing/2014/main" id="{8111D930-32C7-4F75-975C-8A9259718106}"/>
              </a:ext>
            </a:extLst>
          </p:cNvPr>
          <p:cNvSpPr/>
          <p:nvPr/>
        </p:nvSpPr>
        <p:spPr>
          <a:xfrm>
            <a:off x="7498452" y="2114360"/>
            <a:ext cx="3285687" cy="954994"/>
          </a:xfrm>
          <a:prstGeom prst="rect">
            <a:avLst/>
          </a:prstGeom>
        </p:spPr>
        <p:txBody>
          <a:bodyPr wrap="none" lIns="122799" tIns="61399" rIns="122799" bIns="61399">
            <a:spAutoFit/>
          </a:bodyPr>
          <a:lstStyle/>
          <a:p>
            <a:pPr defTabSz="614009"/>
            <a:r>
              <a:rPr lang="vi-VN" altLang="zh-CN" sz="54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Luyện đọc</a:t>
            </a:r>
            <a:endParaRPr lang="zh-CN" altLang="en-US" sz="54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="" xmlns:a16="http://schemas.microsoft.com/office/drawing/2014/main" id="{676DB241-71C3-4221-ACCC-2A5922203EB5}"/>
              </a:ext>
            </a:extLst>
          </p:cNvPr>
          <p:cNvSpPr/>
          <p:nvPr/>
        </p:nvSpPr>
        <p:spPr>
          <a:xfrm>
            <a:off x="7325052" y="3911392"/>
            <a:ext cx="4364508" cy="954994"/>
          </a:xfrm>
          <a:prstGeom prst="rect">
            <a:avLst/>
          </a:prstGeom>
        </p:spPr>
        <p:txBody>
          <a:bodyPr wrap="none" lIns="122799" tIns="61399" rIns="122799" bIns="61399">
            <a:spAutoFit/>
          </a:bodyPr>
          <a:lstStyle/>
          <a:p>
            <a:pPr defTabSz="614009"/>
            <a:r>
              <a:rPr lang="vi-VN" altLang="zh-CN" sz="54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Tìm hiểu bài</a:t>
            </a:r>
            <a:endParaRPr lang="zh-CN" altLang="en-US" sz="54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0BE8675-CFFC-4DFC-B32C-0D10A28BA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605" r="93837">
                        <a14:foregroundMark x1="75349" y1="45814" x2="81977" y2="41047"/>
                        <a14:foregroundMark x1="75698" y1="42558" x2="72674" y2="42326"/>
                        <a14:foregroundMark x1="12674" y1="71163" x2="10349" y2="71860"/>
                        <a14:foregroundMark x1="9767" y1="71860" x2="9767" y2="71860"/>
                        <a14:foregroundMark x1="9302" y1="69302" x2="9302" y2="69302"/>
                        <a14:foregroundMark x1="8605" y1="70930" x2="9070" y2="71860"/>
                        <a14:foregroundMark x1="63953" y1="58023" x2="63953" y2="58023"/>
                        <a14:foregroundMark x1="65814" y1="58488" x2="79767" y2="57442"/>
                        <a14:foregroundMark x1="88605" y1="55465" x2="93837" y2="55465"/>
                        <a14:foregroundMark x1="66047" y1="56512" x2="88605" y2="57326"/>
                        <a14:foregroundMark x1="88605" y1="57326" x2="91395" y2="56744"/>
                        <a14:foregroundMark x1="34419" y1="80698" x2="34419" y2="80698"/>
                        <a14:foregroundMark x1="31628" y1="80233" x2="31628" y2="8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59" y="5886339"/>
            <a:ext cx="3431213" cy="3388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5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89"/>
            <a:ext cx="16459200" cy="914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EFADD72-2B86-4A04-98EE-E6EDD931506F}"/>
              </a:ext>
            </a:extLst>
          </p:cNvPr>
          <p:cNvSpPr txBox="1"/>
          <p:nvPr/>
        </p:nvSpPr>
        <p:spPr>
          <a:xfrm>
            <a:off x="3862442" y="3410988"/>
            <a:ext cx="9707776" cy="192873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118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1. Luyện đọc</a:t>
            </a:r>
            <a:endParaRPr lang="zh-CN" altLang="en-US" sz="118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550B6A1-28CD-4C4F-93F8-E4A4A38985C5}"/>
              </a:ext>
            </a:extLst>
          </p:cNvPr>
          <p:cNvSpPr txBox="1"/>
          <p:nvPr/>
        </p:nvSpPr>
        <p:spPr>
          <a:xfrm>
            <a:off x="3430014" y="3410987"/>
            <a:ext cx="10572629" cy="192873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118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1. Luyện đọc</a:t>
            </a:r>
            <a:endParaRPr lang="zh-CN" altLang="en-US" sz="118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27020" y="-464673"/>
            <a:ext cx="10365485" cy="8144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7BE3BE-1619-49E8-BA5A-4417ACB0F6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605" r="93837">
                        <a14:foregroundMark x1="75349" y1="45814" x2="81977" y2="41047"/>
                        <a14:foregroundMark x1="75698" y1="42558" x2="72674" y2="42326"/>
                        <a14:foregroundMark x1="12674" y1="71163" x2="10349" y2="71860"/>
                        <a14:foregroundMark x1="9767" y1="71860" x2="9767" y2="71860"/>
                        <a14:foregroundMark x1="9302" y1="69302" x2="9302" y2="69302"/>
                        <a14:foregroundMark x1="8605" y1="70930" x2="9070" y2="71860"/>
                        <a14:foregroundMark x1="63953" y1="58023" x2="63953" y2="58023"/>
                        <a14:foregroundMark x1="65814" y1="58488" x2="79767" y2="57442"/>
                        <a14:foregroundMark x1="88605" y1="55465" x2="93837" y2="55465"/>
                        <a14:foregroundMark x1="66047" y1="56512" x2="88605" y2="57326"/>
                        <a14:foregroundMark x1="88605" y1="57326" x2="91395" y2="56744"/>
                        <a14:foregroundMark x1="34419" y1="80698" x2="34419" y2="80698"/>
                        <a14:foregroundMark x1="31628" y1="80233" x2="31628" y2="8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37" y="4375355"/>
            <a:ext cx="3431213" cy="3388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9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5" cy="91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B5CA65-119B-486D-90D9-449F7768D91B}"/>
              </a:ext>
            </a:extLst>
          </p:cNvPr>
          <p:cNvSpPr txBox="1"/>
          <p:nvPr/>
        </p:nvSpPr>
        <p:spPr>
          <a:xfrm>
            <a:off x="3886200" y="1821"/>
            <a:ext cx="9188613" cy="954994"/>
          </a:xfrm>
          <a:prstGeom prst="rect">
            <a:avLst/>
          </a:prstGeom>
          <a:noFill/>
        </p:spPr>
        <p:txBody>
          <a:bodyPr wrap="square" lIns="122799" tIns="61399" rIns="122799" bIns="61399">
            <a:spAutoFit/>
          </a:bodyPr>
          <a:lstStyle/>
          <a:p>
            <a:pPr algn="ctr" defTabSz="614009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21" y="956815"/>
            <a:ext cx="5676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Trời sinh ra trước nhất</a:t>
            </a:r>
          </a:p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Chỉ toàn là trẻ con</a:t>
            </a:r>
          </a:p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Trên trái đất trụi trần</a:t>
            </a:r>
          </a:p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Không dáng cây ngọn cỏ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06" y="3518549"/>
            <a:ext cx="8229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Mắt trẻ con sáng lắm</a:t>
            </a:r>
          </a:p>
          <a:p>
            <a:r>
              <a:rPr lang="vi-VN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Nhưng chưa thấy gì đâu!</a:t>
            </a:r>
          </a:p>
          <a:p>
            <a:r>
              <a:rPr lang="vi-VN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Mặt trời mới nhô cao</a:t>
            </a:r>
          </a:p>
          <a:p>
            <a:r>
              <a:rPr lang="vi-VN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 trẻ con nhìn rõ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906" y="6324600"/>
            <a:ext cx="8229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Nhưng còn cần cho trẻ</a:t>
            </a:r>
          </a:p>
          <a:p>
            <a:r>
              <a:rPr lang="vi-VN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Tình yêu và lời ru</a:t>
            </a:r>
          </a:p>
          <a:p>
            <a:r>
              <a:rPr lang="vi-VN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 nên mẹ sinh ra</a:t>
            </a:r>
          </a:p>
          <a:p>
            <a:r>
              <a:rPr lang="vi-VN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 bế bồng chăm sóc</a:t>
            </a:r>
            <a:endParaRPr lang="en-US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479" y="989166"/>
            <a:ext cx="5384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7721" y="3733800"/>
            <a:ext cx="82296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Rộng lắm là mặt bể</a:t>
            </a:r>
          </a:p>
          <a:p>
            <a:r>
              <a:rPr lang="vi-VN" sz="3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Dài là con đường đi</a:t>
            </a:r>
          </a:p>
          <a:p>
            <a:r>
              <a:rPr lang="vi-VN" sz="3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Núi thì xanh và xa</a:t>
            </a:r>
          </a:p>
          <a:p>
            <a:r>
              <a:rPr lang="vi-VN" sz="3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Hình tròn là trái đất...</a:t>
            </a:r>
          </a:p>
          <a:p>
            <a:endParaRPr lang="vi-VN" sz="3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bắt đầu có trước</a:t>
            </a:r>
          </a:p>
          <a:p>
            <a:r>
              <a:rPr lang="vi-VN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 có ghế có bàn</a:t>
            </a:r>
          </a:p>
          <a:p>
            <a:r>
              <a:rPr lang="vi-VN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 có lớp có trường</a:t>
            </a:r>
          </a:p>
          <a:p>
            <a:r>
              <a:rPr lang="vi-VN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sinh ra thầy giáo...</a:t>
            </a:r>
            <a:endParaRPr lang="en-US" sz="3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4727" y="1040176"/>
            <a:ext cx="5216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Cái bảng bằng cái chiếu</a:t>
            </a:r>
          </a:p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Cục phấn từ đá ra</a:t>
            </a:r>
          </a:p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Thầy viết chữ thật to</a:t>
            </a:r>
          </a:p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"Chuyện loài người" trước nhất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9459" y="957656"/>
            <a:ext cx="0" cy="7921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07615" y="989166"/>
            <a:ext cx="76200" cy="788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74283" y="3864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1353800" y="4918400"/>
            <a:ext cx="5001883" cy="31588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02E7B5CC-DF03-4373-9049-8C4C9508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70" y="0"/>
            <a:ext cx="16459205" cy="9144000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="" xmlns:a16="http://schemas.microsoft.com/office/drawing/2014/main" id="{EE5783E9-5023-4BA0-AAE9-BC615F0AB7C4}"/>
              </a:ext>
            </a:extLst>
          </p:cNvPr>
          <p:cNvSpPr txBox="1"/>
          <p:nvPr/>
        </p:nvSpPr>
        <p:spPr>
          <a:xfrm>
            <a:off x="1174726" y="600840"/>
            <a:ext cx="4959607" cy="95509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Luyện đọc</a:t>
            </a:r>
            <a:endParaRPr lang="zh-CN" altLang="en-US" sz="5400" b="1" dirty="0">
              <a:solidFill>
                <a:srgbClr val="FF0000"/>
              </a:solidFill>
              <a:latin typeface="Calibri Light"/>
              <a:ea typeface="字魂17号-萌趣果冻体" panose="02000000000000000000" pitchFamily="2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93BD5FC8-C6E9-457F-B894-B33B17FBF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" y="0"/>
            <a:ext cx="1772018" cy="1750141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="" xmlns:a16="http://schemas.microsoft.com/office/drawing/2014/main" id="{E3F3E45F-DA5A-49CB-9B5A-F15CF4F66751}"/>
              </a:ext>
            </a:extLst>
          </p:cNvPr>
          <p:cNvSpPr txBox="1"/>
          <p:nvPr/>
        </p:nvSpPr>
        <p:spPr>
          <a:xfrm>
            <a:off x="1083192" y="1739112"/>
            <a:ext cx="4959607" cy="955093"/>
          </a:xfrm>
          <a:prstGeom prst="rect">
            <a:avLst/>
          </a:prstGeom>
          <a:noFill/>
        </p:spPr>
        <p:txBody>
          <a:bodyPr wrap="square" lIns="122799" tIns="61399" rIns="122799" bIns="61399" rtlCol="0">
            <a:spAutoFit/>
          </a:bodyPr>
          <a:lstStyle/>
          <a:p>
            <a:pPr algn="ctr" defTabSz="614009"/>
            <a:r>
              <a:rPr lang="vi-VN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Đọc đúng :</a:t>
            </a:r>
            <a:endParaRPr lang="zh-CN" altLang="en-US" sz="5400" b="1" dirty="0">
              <a:solidFill>
                <a:srgbClr val="FF0000"/>
              </a:solidFill>
              <a:latin typeface="Calibri Light"/>
              <a:ea typeface="字魂17号-萌趣果冻体" panose="02000000000000000000" pitchFamily="2" charset="-122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43F1A51B-FBAA-47E4-8D9B-9C4F0510856A}"/>
              </a:ext>
            </a:extLst>
          </p:cNvPr>
          <p:cNvSpPr txBox="1">
            <a:spLocks noChangeArrowheads="1"/>
          </p:cNvSpPr>
          <p:nvPr/>
        </p:nvSpPr>
        <p:spPr>
          <a:xfrm>
            <a:off x="1807656" y="3281214"/>
            <a:ext cx="5212670" cy="695281"/>
          </a:xfrm>
          <a:prstGeom prst="rect">
            <a:avLst/>
          </a:prstGeom>
        </p:spPr>
        <p:txBody>
          <a:bodyPr lIns="122799" tIns="61399" rIns="122799" bIns="6139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dirty="0">
                <a:solidFill>
                  <a:prstClr val="black"/>
                </a:solidFill>
                <a:latin typeface="Calibri Light"/>
              </a:rPr>
              <a:t>  </a:t>
            </a:r>
            <a:endParaRPr lang="vi-VN" sz="5400" b="1" dirty="0">
              <a:solidFill>
                <a:prstClr val="black"/>
              </a:solidFill>
              <a:latin typeface="Times New Roman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prstClr val="black"/>
                </a:solidFill>
                <a:latin typeface="Calibri Light"/>
              </a:rPr>
              <a:t> </a:t>
            </a:r>
            <a:endParaRPr lang="en-US" sz="5400" dirty="0">
              <a:solidFill>
                <a:prstClr val="white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white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  <a:p>
            <a:pPr>
              <a:buFontTx/>
              <a:buNone/>
              <a:defRPr/>
            </a:pPr>
            <a:endParaRPr lang="en-US" sz="5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36" name="图片 6">
            <a:extLst>
              <a:ext uri="{FF2B5EF4-FFF2-40B4-BE49-F238E27FC236}">
                <a16:creationId xmlns="" xmlns:a16="http://schemas.microsoft.com/office/drawing/2014/main" id="{804FCB16-B193-4432-9E44-7E5359331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" y="1475981"/>
            <a:ext cx="1345688" cy="1329075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7EB6DC35-532E-44C6-86FF-1D75D78D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" y="2942809"/>
            <a:ext cx="1345688" cy="1329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4064" y="1801159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Trụi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212" y="4546491"/>
            <a:ext cx="8229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Nhưng còn cần cho trẻ</a:t>
            </a:r>
          </a:p>
          <a:p>
            <a:r>
              <a:rPr lang="vi-VN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Tình yêu </a:t>
            </a:r>
            <a:r>
              <a:rPr lang="en-US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 lời ru</a:t>
            </a:r>
          </a:p>
          <a:p>
            <a:r>
              <a:rPr lang="vi-VN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 nên mẹ sinh ra</a:t>
            </a:r>
          </a:p>
          <a:p>
            <a:r>
              <a:rPr lang="vi-VN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 bế bồng chăm sóc</a:t>
            </a:r>
            <a:r>
              <a:rPr lang="en-US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2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8" grpId="0"/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02E7B5CC-DF03-4373-9049-8C4C9508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3" y="0"/>
            <a:ext cx="16459205" cy="9144000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="" xmlns:a16="http://schemas.microsoft.com/office/drawing/2014/main" id="{EE5783E9-5023-4BA0-AAE9-BC615F0AB7C4}"/>
              </a:ext>
            </a:extLst>
          </p:cNvPr>
          <p:cNvSpPr txBox="1"/>
          <p:nvPr/>
        </p:nvSpPr>
        <p:spPr>
          <a:xfrm>
            <a:off x="2073296" y="519499"/>
            <a:ext cx="11279521" cy="9550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815" tIns="61407" rIns="122815" bIns="61407" rtlCol="0">
            <a:spAutoFit/>
          </a:bodyPr>
          <a:lstStyle/>
          <a:p>
            <a:pPr algn="ctr" defTabSz="614087"/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Hướng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dẫn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giọng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đọc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toàn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bài</a:t>
            </a:r>
            <a:r>
              <a:rPr lang="en-US" altLang="zh-CN" sz="5400" b="1" dirty="0">
                <a:solidFill>
                  <a:srgbClr val="FF0000"/>
                </a:solidFill>
                <a:latin typeface="Times New Roman"/>
                <a:ea typeface="字魂17号-萌趣果冻体" panose="02000000000000000000" pitchFamily="2" charset="-122"/>
              </a:rPr>
              <a:t> </a:t>
            </a:r>
            <a:endParaRPr lang="zh-CN" altLang="en-US" sz="5400" b="1" dirty="0">
              <a:solidFill>
                <a:srgbClr val="FF0000"/>
              </a:solidFill>
              <a:latin typeface="Calibri Light"/>
              <a:ea typeface="字魂17号-萌趣果冻体" panose="02000000000000000000" pitchFamily="2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93BD5FC8-C6E9-457F-B894-B33B17FBF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6" y="226800"/>
            <a:ext cx="1559663" cy="15404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878" y="1986677"/>
            <a:ext cx="155645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Đọc diễn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cảm cả bài thơ với giọng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chậm , dàn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trải dịu dàng chậm hơn ở câu kết bài .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Nhấn giọng ở những từ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nhất, toàn là, sáng lắm, tình yêu, lời ru, biết ngoan, biết nghĩ, thật to ...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">
            <a:extLst>
              <a:ext uri="{FF2B5EF4-FFF2-40B4-BE49-F238E27FC236}">
                <a16:creationId xmlns="" xmlns:a16="http://schemas.microsoft.com/office/drawing/2014/main" id="{588E0A20-0BA0-426F-9898-ED9795E0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5" cy="91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B5CA65-119B-486D-90D9-449F7768D91B}"/>
              </a:ext>
            </a:extLst>
          </p:cNvPr>
          <p:cNvSpPr txBox="1"/>
          <p:nvPr/>
        </p:nvSpPr>
        <p:spPr>
          <a:xfrm>
            <a:off x="3886200" y="1821"/>
            <a:ext cx="9188613" cy="954994"/>
          </a:xfrm>
          <a:prstGeom prst="rect">
            <a:avLst/>
          </a:prstGeom>
          <a:noFill/>
        </p:spPr>
        <p:txBody>
          <a:bodyPr wrap="square" lIns="122799" tIns="61399" rIns="122799" bIns="61399">
            <a:spAutoFit/>
          </a:bodyPr>
          <a:lstStyle/>
          <a:p>
            <a:pPr algn="ctr" defTabSz="614009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21" y="956815"/>
            <a:ext cx="5676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 sinh ra trước nhất</a:t>
            </a:r>
          </a:p>
          <a:p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 toàn là trẻ con</a:t>
            </a:r>
          </a:p>
          <a:p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 trái đất trụi trần</a:t>
            </a:r>
          </a:p>
          <a:p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dáng cây ngọn cỏ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06" y="3518549"/>
            <a:ext cx="8229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Mắt trẻ con sáng lắm</a:t>
            </a:r>
          </a:p>
          <a:p>
            <a:r>
              <a:rPr lang="vi-VN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Nhưng chưa thấy gì đâu!</a:t>
            </a:r>
          </a:p>
          <a:p>
            <a:r>
              <a:rPr lang="vi-VN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Mặt trời mới nhô cao</a:t>
            </a:r>
          </a:p>
          <a:p>
            <a:r>
              <a:rPr lang="vi-VN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Cho trẻ con nhìn rõ</a:t>
            </a:r>
            <a:endParaRPr lang="en-US" sz="40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906" y="6324600"/>
            <a:ext cx="8229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Nhưng còn cần cho trẻ</a:t>
            </a:r>
          </a:p>
          <a:p>
            <a:r>
              <a:rPr lang="vi-VN" sz="4000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Tình yêu và lời ru</a:t>
            </a:r>
          </a:p>
          <a:p>
            <a:r>
              <a:rPr lang="vi-VN" sz="4000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Cho nên mẹ sinh ra</a:t>
            </a:r>
          </a:p>
          <a:p>
            <a:r>
              <a:rPr lang="vi-VN" sz="4000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Để bế bồng chăm sóc</a:t>
            </a:r>
            <a:endParaRPr lang="en-US" sz="4000" b="1" dirty="0">
              <a:solidFill>
                <a:srgbClr val="F79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479" y="989166"/>
            <a:ext cx="5384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40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40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7721" y="3733800"/>
            <a:ext cx="82296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7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Rộng lắm là mặt bể</a:t>
            </a:r>
          </a:p>
          <a:p>
            <a:r>
              <a:rPr lang="vi-VN" sz="37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Dài là con đường đi</a:t>
            </a:r>
          </a:p>
          <a:p>
            <a:r>
              <a:rPr lang="vi-VN" sz="37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Núi thì xanh và xa</a:t>
            </a:r>
          </a:p>
          <a:p>
            <a:r>
              <a:rPr lang="vi-VN" sz="3700" b="1" dirty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Hình tròn là trái đất...</a:t>
            </a:r>
          </a:p>
          <a:p>
            <a:endParaRPr lang="vi-VN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bắt đầu có trước</a:t>
            </a:r>
          </a:p>
          <a:p>
            <a:r>
              <a:rPr lang="vi-VN" sz="3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 có ghế có bàn</a:t>
            </a:r>
          </a:p>
          <a:p>
            <a:r>
              <a:rPr lang="vi-VN" sz="3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 có lớp có trường</a:t>
            </a:r>
          </a:p>
          <a:p>
            <a:r>
              <a:rPr lang="vi-VN" sz="3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sinh ra thầy giáo...</a:t>
            </a:r>
            <a:endParaRPr lang="en-US" sz="3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4727" y="1040176"/>
            <a:ext cx="5216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bảng bằng cái chiếu</a:t>
            </a:r>
          </a:p>
          <a:p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Cục phấn từ đá ra</a:t>
            </a:r>
          </a:p>
          <a:p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viết chữ thật to</a:t>
            </a:r>
          </a:p>
          <a:p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"Chuyện loài người" trước nhất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9459" y="957656"/>
            <a:ext cx="0" cy="7921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07615" y="989166"/>
            <a:ext cx="76200" cy="788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74283" y="3864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0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5|0.6|0.5|0.5|0.7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6.6|23|10.6|2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5|1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3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6|1|2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4|0.4|0.4|0.6|1.7|0.6|1|1.8|1.1|0.4|0.4|14|3.8|5.9|13.6|1.4|2.2|1.1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7|1.8|0.7|1|2.8|2.7|2.9|2.1|1.7|8|2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6.6|23|10.6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6.6|23|10.6|20.5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773</Words>
  <Application>Microsoft Office PowerPoint</Application>
  <PresentationFormat>Custom</PresentationFormat>
  <Paragraphs>108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2021-12-29T15:30:19Z</dcterms:created>
  <dcterms:modified xsi:type="dcterms:W3CDTF">2022-01-15T15:51:41Z</dcterms:modified>
</cp:coreProperties>
</file>